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9" r:id="rId2"/>
    <p:sldId id="260" r:id="rId3"/>
    <p:sldId id="264" r:id="rId4"/>
    <p:sldId id="262" r:id="rId5"/>
    <p:sldId id="270" r:id="rId6"/>
    <p:sldId id="266" r:id="rId7"/>
    <p:sldId id="269" r:id="rId8"/>
    <p:sldId id="267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A39"/>
    <a:srgbClr val="008E40"/>
    <a:srgbClr val="55A866"/>
    <a:srgbClr val="009900"/>
    <a:srgbClr val="0CA4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D06509-F44A-4064-B5B4-755FF0303D34}" v="213" dt="2026-10-08T13:02:02.399"/>
    <p1510:client id="{B2709BB4-DEAD-0DB2-2C0E-170D55C1A8CC}" v="20" dt="2026-10-08T06:34:57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7EC5B-49F5-49D1-A8BF-7760188AEA1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6B654-7F34-4B76-ABDB-DE891A1AC9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23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511644-DC02-D6BA-2C2C-4CFCE1C11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278CC-C4E6-0721-C48D-B91375CB6CE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8186D-B09C-4CE4-D8AF-77D0AE2C15A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B9C2A35-6881-46AF-BD33-D5C0D1F518EC}" type="slidenum">
              <a:t>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B43A-8997-1AE4-D1F6-27D4DC8BC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869BA-D74C-362E-E360-DDEF9D543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FA4AC-3853-C284-205F-F82BB54F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C6541-970D-9671-F579-59A927BF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16DB8-72F0-0FBE-9909-E905C1B1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8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17F5B-2770-1C60-65D7-DA97D732F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C03FC-CBA9-38E5-A50E-44D004BCD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92F52-FFFF-B6CD-F2EF-FDF8E8E4E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69825-89F5-7309-80C1-0602F0AD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4355D-5255-77AE-6630-14CFF61B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9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57A7A-9156-816D-8960-6D446D21C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8AB54-11EA-4BA5-E16F-E5598FF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BCF9D-39C5-7BA8-37C7-622F63FF1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6879E-C88C-638A-22CC-2FF3E2407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22FC6-C743-132D-FA38-F04E5B90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38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652C-2500-C9AE-6947-91E7BAC73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2AAAA-E2FB-E58B-5274-59F88A56E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B83E7-EE4A-1CF9-86D8-61A7EFA3E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DB96B-FD23-875E-1488-2AF4E4D5F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0AA276-4DE3-993E-5303-CE4008DE2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D5B85-CA96-7726-ADE0-23F1142F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3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30BE4-F588-A9FE-5E57-2C767943A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8352D-B802-9DE0-8B6B-51ADD74DE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C95683-F1B3-87D9-AF73-9E32ACEDC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D1C844-202A-0B4B-5D8C-3E67420A91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B9F48A-92B8-A2A0-4B0C-64A948E1A4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939D7D-6601-C9FE-1753-9C52A1B79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DEBA88-E041-A98E-BE08-E9EA7245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C7E911-9EC9-EF07-3A0F-73F313EF9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EA926-2BC2-B2EF-15B5-BAF07E03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D0488-37BD-F523-1813-A8ACDF42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156F72-B868-D845-02D7-C2BFD4DE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ECAB5-640E-AD20-2874-64DD5B97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9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B7AAC-99F6-2D78-C963-41373298A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392FC-5778-0C1E-ACAF-86A4A5B33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6EEB9-A0C0-36B8-4B3E-86B25A3A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45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70D3-9EBE-49A7-0AD4-55C39F702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EAA8D-0DE6-7A18-9EB9-3FF783552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247CC-1AB8-FB68-0C36-9C3BF7EB3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CD464-B1A6-FF14-15B0-531672FF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26036-BDE5-9911-53BC-7CE12538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2F6A4-5594-881C-714A-38F6C349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3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5985-761B-ADAA-495D-A319E4D18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736AD0-A827-68A3-0AB8-02386CE4A40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A4A1F-0791-E866-435F-883132EB0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E3EB6-BE64-7553-B2C4-C59E65808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5469E-9C36-ADE5-1F0A-C7D4CCCB0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9E164-27FD-0286-832A-6BDECA71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45AA-CC29-4226-2493-B745FE57F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931DA6-3479-FE6B-F96A-F31F5F940F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17B52-C212-D485-C532-BFEC5E3EB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D0C16-343F-3CAA-78E1-EEF7AFDC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3D17D-38AD-9250-77CD-124B792C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71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5BE80F-38B5-C69E-1849-5D80C9E712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3815C-6536-8765-1F15-AB2B50FBC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72632-F0B7-5CD3-2F54-5AFBB792F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3D117-C461-03DC-6DB1-6AD09B97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93EE4-A7D1-B369-DA2C-CF74FD148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9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4FC6F1-4D8D-3A8A-4FE2-DD53D5AC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CF4D9E-D204-FF83-6A2B-D21788970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B9722-2C61-084A-329C-2D0C36D12B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C282E7-2E99-4D24-9140-1ADE1DA6430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B92A1-652B-70FA-5EBE-E068B3F2D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5F5F0-A717-1E51-7699-FB6C5A489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969A1B-082D-4BBD-9365-2037E50E1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14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>
            <a:extLst>
              <a:ext uri="{FF2B5EF4-FFF2-40B4-BE49-F238E27FC236}">
                <a16:creationId xmlns:a16="http://schemas.microsoft.com/office/drawing/2014/main" id="{8AE7685B-6C80-ACCB-B863-5C655100F8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F5D1F688-B510-FAF0-6428-30E33BF18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1">
            <a:extLst>
              <a:ext uri="{FF2B5EF4-FFF2-40B4-BE49-F238E27FC236}">
                <a16:creationId xmlns:a16="http://schemas.microsoft.com/office/drawing/2014/main" id="{B8A6F2EE-554B-25FD-71E1-F1C9545CD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FAF76F85-118C-090D-5AA8-18EC3BBBB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15">
            <a:extLst>
              <a:ext uri="{FF2B5EF4-FFF2-40B4-BE49-F238E27FC236}">
                <a16:creationId xmlns:a16="http://schemas.microsoft.com/office/drawing/2014/main" id="{7F65BB43-3A3B-22E5-95F4-374717654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17">
            <a:extLst>
              <a:ext uri="{FF2B5EF4-FFF2-40B4-BE49-F238E27FC236}">
                <a16:creationId xmlns:a16="http://schemas.microsoft.com/office/drawing/2014/main" id="{1F45CC65-03B8-F7BC-226E-A17718D82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92D050">
              <a:alpha val="43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DD238DAE-752E-ED22-C755-735476A3F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A95256D-2E1B-0436-343C-2BB2AD194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83974" y="5334006"/>
            <a:ext cx="5934630" cy="660398"/>
          </a:xfrm>
        </p:spPr>
        <p:txBody>
          <a:bodyPr>
            <a:normAutofit fontScale="25000" lnSpcReduction="20000"/>
          </a:bodyPr>
          <a:lstStyle/>
          <a:p>
            <a:br>
              <a:rPr lang="en-US" sz="8800">
                <a:latin typeface="+mn-lt"/>
              </a:rPr>
            </a:br>
            <a:endParaRPr lang="en-US" sz="8800">
              <a:latin typeface="+mn-lt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AA2DB7A-D0BC-D817-6F69-44C0CE245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63" y="709611"/>
            <a:ext cx="5367987" cy="55387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C28FE6C-51D4-78C4-793C-54FC025EA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397" y="228600"/>
            <a:ext cx="1652218" cy="1200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62F93A-45BF-D1E5-A6C0-AEF802FA2FCE}"/>
              </a:ext>
            </a:extLst>
          </p:cNvPr>
          <p:cNvSpPr txBox="1"/>
          <p:nvPr/>
        </p:nvSpPr>
        <p:spPr>
          <a:xfrm>
            <a:off x="1147444" y="1801982"/>
            <a:ext cx="3976496" cy="39003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err="1">
                <a:solidFill>
                  <a:schemeClr val="tx1">
                    <a:lumMod val="85000"/>
                  </a:schemeClr>
                </a:solidFill>
                <a:latin typeface="+mj-lt"/>
                <a:ea typeface="+mj-ea"/>
                <a:cs typeface="+mj-cs"/>
              </a:rPr>
              <a:t>eQMS</a:t>
            </a:r>
            <a:endParaRPr lang="en-US" sz="4800" b="1" kern="1200">
              <a:solidFill>
                <a:schemeClr val="tx1">
                  <a:lumMod val="85000"/>
                </a:schemeClr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55A866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lectronic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55A866"/>
                </a:solidFill>
                <a:latin typeface="+mj-lt"/>
                <a:ea typeface="+mj-ea"/>
                <a:cs typeface="+mj-cs"/>
              </a:rPr>
              <a:t>Q</a:t>
            </a: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uality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55A866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anagement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55A866"/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EB6A11-843A-D178-88FB-012F2429C670}"/>
              </a:ext>
            </a:extLst>
          </p:cNvPr>
          <p:cNvSpPr txBox="1"/>
          <p:nvPr/>
        </p:nvSpPr>
        <p:spPr>
          <a:xfrm>
            <a:off x="3852298" y="6045210"/>
            <a:ext cx="4475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Born from Pharma, built for everyone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34867979-5DFF-3170-A83E-11E49B6EF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32E9980E-7EDF-840D-1A79-48A0C9EC9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30C06510-DAC6-909D-A54A-EA87B385A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68FBFB45-23C7-49D9-6AE1-7DFB3EFB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BD5BFD51-AE76-3B30-14D8-3F14DFE67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D244E9D8-E9AD-7CD2-D534-8305CF87C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A5978430-69F7-976B-5A95-58B3C704F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111F522C-DAD4-907B-BC2A-71A76F26BDDA}"/>
              </a:ext>
            </a:extLst>
          </p:cNvPr>
          <p:cNvSpPr/>
          <p:nvPr/>
        </p:nvSpPr>
        <p:spPr>
          <a:xfrm>
            <a:off x="303599" y="1610285"/>
            <a:ext cx="5237509" cy="84217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complete electronic Quality Management System (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eQMS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for quality-driven companies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17">
            <a:extLst>
              <a:ext uri="{FF2B5EF4-FFF2-40B4-BE49-F238E27FC236}">
                <a16:creationId xmlns:a16="http://schemas.microsoft.com/office/drawing/2014/main" id="{EF311BAB-130D-83D2-5D4D-F76FB9ECBA5E}"/>
              </a:ext>
            </a:extLst>
          </p:cNvPr>
          <p:cNvSpPr/>
          <p:nvPr/>
        </p:nvSpPr>
        <p:spPr>
          <a:xfrm>
            <a:off x="303599" y="2546860"/>
            <a:ext cx="5237509" cy="8412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Documents, training, change control, deviations and complaints in one platform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1">
            <a:extLst>
              <a:ext uri="{FF2B5EF4-FFF2-40B4-BE49-F238E27FC236}">
                <a16:creationId xmlns:a16="http://schemas.microsoft.com/office/drawing/2014/main" id="{A7466D81-9207-7B4F-8530-95FBDDA2437C}"/>
              </a:ext>
            </a:extLst>
          </p:cNvPr>
          <p:cNvSpPr/>
          <p:nvPr/>
        </p:nvSpPr>
        <p:spPr>
          <a:xfrm>
            <a:off x="303617" y="4365583"/>
            <a:ext cx="5237491" cy="8412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Ensures data integrity, full traceability and auditability</a:t>
            </a: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designed to align with EU Annex 11 and FDA 21 CFR Part 11</a:t>
            </a:r>
            <a:endParaRPr lang="en-US" sz="1800" b="0" i="0" u="none" strike="noStrike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12" name="Picture 28">
            <a:extLst>
              <a:ext uri="{FF2B5EF4-FFF2-40B4-BE49-F238E27FC236}">
                <a16:creationId xmlns:a16="http://schemas.microsoft.com/office/drawing/2014/main" id="{6897BC7F-F5A6-B600-3A5D-9CE9BA361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7607" y="1166765"/>
            <a:ext cx="6290404" cy="4968127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sp>
        <p:nvSpPr>
          <p:cNvPr id="13" name="Rectangle: Rounded Corners 29">
            <a:extLst>
              <a:ext uri="{FF2B5EF4-FFF2-40B4-BE49-F238E27FC236}">
                <a16:creationId xmlns:a16="http://schemas.microsoft.com/office/drawing/2014/main" id="{CDDBBDF3-997F-CD9B-ACFC-4EDD0490F5E5}"/>
              </a:ext>
            </a:extLst>
          </p:cNvPr>
          <p:cNvSpPr/>
          <p:nvPr/>
        </p:nvSpPr>
        <p:spPr>
          <a:xfrm>
            <a:off x="300426" y="3451988"/>
            <a:ext cx="5240682" cy="8412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secure vault for batch data, controlled and signed PDFs, with long-term storage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0">
            <a:extLst>
              <a:ext uri="{FF2B5EF4-FFF2-40B4-BE49-F238E27FC236}">
                <a16:creationId xmlns:a16="http://schemas.microsoft.com/office/drawing/2014/main" id="{B3036875-315E-2449-AB8A-3DB288F10698}"/>
              </a:ext>
            </a:extLst>
          </p:cNvPr>
          <p:cNvSpPr/>
          <p:nvPr/>
        </p:nvSpPr>
        <p:spPr>
          <a:xfrm>
            <a:off x="300426" y="5297658"/>
            <a:ext cx="5237509" cy="8412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Secure collaboration with partners and suppliers through controlled access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7">
            <a:extLst>
              <a:ext uri="{FF2B5EF4-FFF2-40B4-BE49-F238E27FC236}">
                <a16:creationId xmlns:a16="http://schemas.microsoft.com/office/drawing/2014/main" id="{B3E115B0-2406-20FC-0D6A-FA3BC4BE9DA6}"/>
              </a:ext>
            </a:extLst>
          </p:cNvPr>
          <p:cNvSpPr/>
          <p:nvPr/>
        </p:nvSpPr>
        <p:spPr>
          <a:xfrm>
            <a:off x="307723" y="447991"/>
            <a:ext cx="5239512" cy="85129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What is </a:t>
            </a:r>
            <a:r>
              <a:rPr lang="en-US" sz="4400" b="1" i="0" u="none" strike="noStrike" kern="1200" cap="none" spc="0" baseline="0" err="1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CosmoVault</a:t>
            </a:r>
            <a:r>
              <a:rPr lang="en-US" sz="4400" b="1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6281469-5E11-8DAD-D981-1AF25EA44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818" y="49718"/>
            <a:ext cx="1444557" cy="10493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C2645B32-A985-5C91-D0FF-A746F7859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29B518C2-04AE-564A-832D-894C322DC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F144273E-8F37-958E-45A3-A001C06B5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9AB0166A-F989-25C6-7ABA-1502A5435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B2EB34DB-4C4C-18BE-82C9-462BC8A62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3FA756CF-BBAC-40FB-7851-FB205CF97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C34B1AED-88FE-3B5D-F9EB-2D213CB5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0BEA3FAE-84FD-66C9-E801-FEB62C1D5C8D}"/>
              </a:ext>
            </a:extLst>
          </p:cNvPr>
          <p:cNvSpPr/>
          <p:nvPr/>
        </p:nvSpPr>
        <p:spPr>
          <a:xfrm>
            <a:off x="297234" y="1632953"/>
            <a:ext cx="3778876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Assurance &amp; Quality Control Departments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21">
            <a:extLst>
              <a:ext uri="{FF2B5EF4-FFF2-40B4-BE49-F238E27FC236}">
                <a16:creationId xmlns:a16="http://schemas.microsoft.com/office/drawing/2014/main" id="{2804A003-74C2-3612-6B69-C490ED9CA4E5}"/>
              </a:ext>
            </a:extLst>
          </p:cNvPr>
          <p:cNvSpPr/>
          <p:nvPr/>
        </p:nvSpPr>
        <p:spPr>
          <a:xfrm>
            <a:off x="300426" y="3439479"/>
            <a:ext cx="3775685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 &amp; Training Coordinators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936CE3E8-60AD-FE75-E845-28F71C82E878}"/>
              </a:ext>
            </a:extLst>
          </p:cNvPr>
          <p:cNvSpPr/>
          <p:nvPr/>
        </p:nvSpPr>
        <p:spPr>
          <a:xfrm>
            <a:off x="297234" y="511762"/>
            <a:ext cx="7646615" cy="68817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CosmoVault is designed for: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B22E820-0725-E0F8-F807-01043BF88A20}"/>
              </a:ext>
            </a:extLst>
          </p:cNvPr>
          <p:cNvSpPr/>
          <p:nvPr/>
        </p:nvSpPr>
        <p:spPr>
          <a:xfrm>
            <a:off x="5345344" y="1640269"/>
            <a:ext cx="6033512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Responsible for document control, deviations and audit readiness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9533DA3E-81ED-F880-B43F-5027EB16F083}"/>
              </a:ext>
            </a:extLst>
          </p:cNvPr>
          <p:cNvSpPr/>
          <p:nvPr/>
        </p:nvSpPr>
        <p:spPr>
          <a:xfrm>
            <a:off x="5349221" y="2528316"/>
            <a:ext cx="6033512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Following approved procedures and reporting changes and deviations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21">
            <a:extLst>
              <a:ext uri="{FF2B5EF4-FFF2-40B4-BE49-F238E27FC236}">
                <a16:creationId xmlns:a16="http://schemas.microsoft.com/office/drawing/2014/main" id="{EC35A568-9D69-66EF-8089-26B0DD176AC9}"/>
              </a:ext>
            </a:extLst>
          </p:cNvPr>
          <p:cNvSpPr/>
          <p:nvPr/>
        </p:nvSpPr>
        <p:spPr>
          <a:xfrm>
            <a:off x="297234" y="5287737"/>
            <a:ext cx="3775685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External Partners &amp; Suppliers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62158DDC-21BD-8855-F45B-207C957667A3}"/>
              </a:ext>
            </a:extLst>
          </p:cNvPr>
          <p:cNvSpPr/>
          <p:nvPr/>
        </p:nvSpPr>
        <p:spPr>
          <a:xfrm>
            <a:off x="5349221" y="3439479"/>
            <a:ext cx="6033512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trainings and keeping complete training records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3">
            <a:extLst>
              <a:ext uri="{FF2B5EF4-FFF2-40B4-BE49-F238E27FC236}">
                <a16:creationId xmlns:a16="http://schemas.microsoft.com/office/drawing/2014/main" id="{708F9763-0C84-77E8-3C65-E2E81506D866}"/>
              </a:ext>
            </a:extLst>
          </p:cNvPr>
          <p:cNvSpPr/>
          <p:nvPr/>
        </p:nvSpPr>
        <p:spPr>
          <a:xfrm>
            <a:off x="5349221" y="4358542"/>
            <a:ext cx="6033512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Managing approvals, changes and inspection readiness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3">
            <a:extLst>
              <a:ext uri="{FF2B5EF4-FFF2-40B4-BE49-F238E27FC236}">
                <a16:creationId xmlns:a16="http://schemas.microsoft.com/office/drawing/2014/main" id="{4DA0AB6A-A811-00D1-1A50-5262975684E0}"/>
              </a:ext>
            </a:extLst>
          </p:cNvPr>
          <p:cNvSpPr/>
          <p:nvPr/>
        </p:nvSpPr>
        <p:spPr>
          <a:xfrm>
            <a:off x="5345344" y="5285469"/>
            <a:ext cx="6033512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Requiring controlled, permission-based access for collaboration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7">
            <a:extLst>
              <a:ext uri="{FF2B5EF4-FFF2-40B4-BE49-F238E27FC236}">
                <a16:creationId xmlns:a16="http://schemas.microsoft.com/office/drawing/2014/main" id="{A674906A-CE50-FF6F-3CAE-44B4EF6896D9}"/>
              </a:ext>
            </a:extLst>
          </p:cNvPr>
          <p:cNvSpPr/>
          <p:nvPr/>
        </p:nvSpPr>
        <p:spPr>
          <a:xfrm>
            <a:off x="303041" y="2528078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&amp; Operations Teams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9">
            <a:extLst>
              <a:ext uri="{FF2B5EF4-FFF2-40B4-BE49-F238E27FC236}">
                <a16:creationId xmlns:a16="http://schemas.microsoft.com/office/drawing/2014/main" id="{4AE879E5-AB8C-8872-D738-2B8EB5230412}"/>
              </a:ext>
            </a:extLst>
          </p:cNvPr>
          <p:cNvSpPr/>
          <p:nvPr/>
        </p:nvSpPr>
        <p:spPr>
          <a:xfrm>
            <a:off x="300426" y="4360170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Regulatory Affairs &amp; Compliance Departments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Arrow: Right 18">
            <a:extLst>
              <a:ext uri="{FF2B5EF4-FFF2-40B4-BE49-F238E27FC236}">
                <a16:creationId xmlns:a16="http://schemas.microsoft.com/office/drawing/2014/main" id="{7801165E-0A7B-C8D1-03A4-613E01A3669F}"/>
              </a:ext>
            </a:extLst>
          </p:cNvPr>
          <p:cNvSpPr/>
          <p:nvPr/>
        </p:nvSpPr>
        <p:spPr>
          <a:xfrm>
            <a:off x="4078361" y="1859917"/>
            <a:ext cx="1249134" cy="277584"/>
          </a:xfrm>
          <a:custGeom>
            <a:avLst>
              <a:gd name="f0" fmla="val 192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275317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3" name="Arrow: Right 20">
            <a:extLst>
              <a:ext uri="{FF2B5EF4-FFF2-40B4-BE49-F238E27FC236}">
                <a16:creationId xmlns:a16="http://schemas.microsoft.com/office/drawing/2014/main" id="{84E8853D-7D32-70D1-F89A-4C8DD5756190}"/>
              </a:ext>
            </a:extLst>
          </p:cNvPr>
          <p:cNvSpPr/>
          <p:nvPr/>
        </p:nvSpPr>
        <p:spPr>
          <a:xfrm>
            <a:off x="4083152" y="2756925"/>
            <a:ext cx="1249134" cy="277584"/>
          </a:xfrm>
          <a:custGeom>
            <a:avLst>
              <a:gd name="f0" fmla="val 192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275317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4" name="Arrow: Right 26">
            <a:extLst>
              <a:ext uri="{FF2B5EF4-FFF2-40B4-BE49-F238E27FC236}">
                <a16:creationId xmlns:a16="http://schemas.microsoft.com/office/drawing/2014/main" id="{3869A4DC-BE1A-ED5B-D274-F9AAA93488F8}"/>
              </a:ext>
            </a:extLst>
          </p:cNvPr>
          <p:cNvSpPr/>
          <p:nvPr/>
        </p:nvSpPr>
        <p:spPr>
          <a:xfrm>
            <a:off x="4078617" y="3672971"/>
            <a:ext cx="1249134" cy="277584"/>
          </a:xfrm>
          <a:custGeom>
            <a:avLst>
              <a:gd name="f0" fmla="val 192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275317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5" name="Arrow: Right 27">
            <a:extLst>
              <a:ext uri="{FF2B5EF4-FFF2-40B4-BE49-F238E27FC236}">
                <a16:creationId xmlns:a16="http://schemas.microsoft.com/office/drawing/2014/main" id="{33CA3F73-8543-BB31-46CF-3B49210516F4}"/>
              </a:ext>
            </a:extLst>
          </p:cNvPr>
          <p:cNvSpPr/>
          <p:nvPr/>
        </p:nvSpPr>
        <p:spPr>
          <a:xfrm>
            <a:off x="4085712" y="4585505"/>
            <a:ext cx="1249134" cy="277584"/>
          </a:xfrm>
          <a:custGeom>
            <a:avLst>
              <a:gd name="f0" fmla="val 192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275317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6" name="Arrow: Right 28">
            <a:extLst>
              <a:ext uri="{FF2B5EF4-FFF2-40B4-BE49-F238E27FC236}">
                <a16:creationId xmlns:a16="http://schemas.microsoft.com/office/drawing/2014/main" id="{78F2B4BF-A0E1-872C-87B0-0884B53E0B43}"/>
              </a:ext>
            </a:extLst>
          </p:cNvPr>
          <p:cNvSpPr/>
          <p:nvPr/>
        </p:nvSpPr>
        <p:spPr>
          <a:xfrm>
            <a:off x="4072920" y="5512442"/>
            <a:ext cx="1249134" cy="277584"/>
          </a:xfrm>
          <a:custGeom>
            <a:avLst>
              <a:gd name="f0" fmla="val 1920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rgbClr val="275317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8AF7874-9F13-F9B0-3E08-FBF1782B7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595" y="228600"/>
            <a:ext cx="1549171" cy="11252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5EE09B56-9A4B-A37F-3481-61EC2E8E0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DFF8F8F8-77E7-0F67-5F21-2F79026F5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5CDA49D3-6847-516A-5733-055891A55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E3AAC4F9-5239-9369-3E1B-03F6CD314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E30AA6DD-958B-E141-2030-AFB4509F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E342C8F6-FA5D-05FC-CB83-9180F8340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9A330B76-01C0-542F-2206-DA803B3B2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8A9EA111-F9B8-E1A9-29AA-55E299F973F9}"/>
              </a:ext>
            </a:extLst>
          </p:cNvPr>
          <p:cNvSpPr/>
          <p:nvPr/>
        </p:nvSpPr>
        <p:spPr>
          <a:xfrm>
            <a:off x="297234" y="1789755"/>
            <a:ext cx="3123599" cy="7315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Data integrity status at a glance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0" name="Rectangle: Rounded Corners 17">
            <a:extLst>
              <a:ext uri="{FF2B5EF4-FFF2-40B4-BE49-F238E27FC236}">
                <a16:creationId xmlns:a16="http://schemas.microsoft.com/office/drawing/2014/main" id="{8E88620E-239E-4EFA-D6E0-001CC170FAE7}"/>
              </a:ext>
            </a:extLst>
          </p:cNvPr>
          <p:cNvSpPr/>
          <p:nvPr/>
        </p:nvSpPr>
        <p:spPr>
          <a:xfrm>
            <a:off x="303041" y="2748512"/>
            <a:ext cx="3117793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Open tasks, change controls and deviations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1" name="Rectangle: Rounded Corners 21">
            <a:extLst>
              <a:ext uri="{FF2B5EF4-FFF2-40B4-BE49-F238E27FC236}">
                <a16:creationId xmlns:a16="http://schemas.microsoft.com/office/drawing/2014/main" id="{BA4FDF10-44D2-B5DF-8198-1B6CDA7EC0F1}"/>
              </a:ext>
            </a:extLst>
          </p:cNvPr>
          <p:cNvSpPr/>
          <p:nvPr/>
        </p:nvSpPr>
        <p:spPr>
          <a:xfrm>
            <a:off x="300426" y="4802913"/>
            <a:ext cx="3117793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All role-aware and user filtered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2" name="Rectangle: Rounded Corners 29">
            <a:extLst>
              <a:ext uri="{FF2B5EF4-FFF2-40B4-BE49-F238E27FC236}">
                <a16:creationId xmlns:a16="http://schemas.microsoft.com/office/drawing/2014/main" id="{0D73D9FD-E075-C153-61CA-66B7EF05A553}"/>
              </a:ext>
            </a:extLst>
          </p:cNvPr>
          <p:cNvSpPr/>
          <p:nvPr/>
        </p:nvSpPr>
        <p:spPr>
          <a:xfrm>
            <a:off x="300426" y="3780513"/>
            <a:ext cx="3117793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counters: open, assigned and high-risk items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1B4AA274-4BF6-1B0C-4B0C-A4676937E6DB}"/>
              </a:ext>
            </a:extLst>
          </p:cNvPr>
          <p:cNvSpPr/>
          <p:nvPr/>
        </p:nvSpPr>
        <p:spPr>
          <a:xfrm>
            <a:off x="297234" y="464652"/>
            <a:ext cx="4145459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Modern Dashboard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89BCC8D-2B40-74E4-B78F-2A561B7BB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" t="884"/>
          <a:stretch>
            <a:fillRect/>
          </a:stretch>
        </p:blipFill>
        <p:spPr>
          <a:xfrm>
            <a:off x="3567793" y="1339174"/>
            <a:ext cx="8495600" cy="49092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83939DF-CE43-F35C-EE64-6FC3440BA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079" y="54750"/>
            <a:ext cx="1401687" cy="10181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B602-03DA-290C-AAA0-A50302E56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53912E51-EE7F-71CF-CE55-FA45AB83B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E740F3C0-A412-66CA-74FB-F39CDEBFC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9E501B32-2C8D-4C26-778B-57F212459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49B16C27-A700-F689-7E3B-0BFA40613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632AFABD-DF8C-3CEF-FC7F-0BCB1CB03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C9993B89-60AB-A4D4-F0FA-974FFAEAA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BBFA7615-B8E7-9C20-3488-E867F0F59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4468A995-6AC1-5DD4-D5B4-D59509CE59D7}"/>
              </a:ext>
            </a:extLst>
          </p:cNvPr>
          <p:cNvSpPr/>
          <p:nvPr/>
        </p:nvSpPr>
        <p:spPr>
          <a:xfrm>
            <a:off x="333674" y="1357151"/>
            <a:ext cx="5328414" cy="89536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>
                <a:solidFill>
                  <a:srgbClr val="008E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Controlled Documents</a:t>
            </a:r>
          </a:p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Versioning, approval workflows and full document lifecycle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21">
            <a:extLst>
              <a:ext uri="{FF2B5EF4-FFF2-40B4-BE49-F238E27FC236}">
                <a16:creationId xmlns:a16="http://schemas.microsoft.com/office/drawing/2014/main" id="{C1A0D784-C58F-579C-C36D-5A0544FE5E8D}"/>
              </a:ext>
            </a:extLst>
          </p:cNvPr>
          <p:cNvSpPr/>
          <p:nvPr/>
        </p:nvSpPr>
        <p:spPr>
          <a:xfrm>
            <a:off x="289594" y="3306378"/>
            <a:ext cx="5327581" cy="87227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>
                <a:solidFill>
                  <a:srgbClr val="008E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Tasks &amp; Complaints</a:t>
            </a:r>
          </a:p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Assigned, tracked and closed with due dates and full traceability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EF393074-390F-5BD4-CAD9-45D226FA59E1}"/>
              </a:ext>
            </a:extLst>
          </p:cNvPr>
          <p:cNvSpPr/>
          <p:nvPr/>
        </p:nvSpPr>
        <p:spPr>
          <a:xfrm>
            <a:off x="297234" y="511762"/>
            <a:ext cx="7646615" cy="68817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Modules</a:t>
            </a:r>
            <a:endParaRPr lang="en-US" sz="4400" b="0" i="0" u="none" strike="noStrike" kern="1200" cap="none" spc="0" baseline="0">
              <a:solidFill>
                <a:schemeClr val="accent6">
                  <a:lumMod val="20000"/>
                  <a:lumOff val="80000"/>
                </a:schemeClr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5423688-8CBB-E127-8D5E-481D16DE7B58}"/>
              </a:ext>
            </a:extLst>
          </p:cNvPr>
          <p:cNvSpPr/>
          <p:nvPr/>
        </p:nvSpPr>
        <p:spPr>
          <a:xfrm>
            <a:off x="5762106" y="1364468"/>
            <a:ext cx="5599222" cy="88804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>
                <a:solidFill>
                  <a:srgbClr val="008E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Trainings</a:t>
            </a:r>
          </a:p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plans, assignments, reminders and complete records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7DCF67A9-802E-5A8A-85CF-9D62B9A49CA6}"/>
              </a:ext>
            </a:extLst>
          </p:cNvPr>
          <p:cNvSpPr/>
          <p:nvPr/>
        </p:nvSpPr>
        <p:spPr>
          <a:xfrm>
            <a:off x="5758340" y="2342279"/>
            <a:ext cx="5648884" cy="83819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>
                <a:solidFill>
                  <a:srgbClr val="008E40"/>
                </a:solidFill>
                <a:latin typeface="Calibri"/>
                <a:ea typeface="Calibri"/>
                <a:cs typeface="Calibri"/>
              </a:rPr>
              <a:t>Deviations</a:t>
            </a:r>
            <a:endParaRPr lang="en-US">
              <a:solidFill>
                <a:srgbClr val="27531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Recorded and investigated with clear status, severity and responsibility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4486F6EE-302E-CCA5-C078-2646F522C149}"/>
              </a:ext>
            </a:extLst>
          </p:cNvPr>
          <p:cNvSpPr/>
          <p:nvPr/>
        </p:nvSpPr>
        <p:spPr>
          <a:xfrm>
            <a:off x="5799753" y="3308668"/>
            <a:ext cx="5607471" cy="83819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>
                <a:solidFill>
                  <a:srgbClr val="008E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Supplier Qualification </a:t>
            </a:r>
          </a:p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Supplier evaluation with questionnaires completed by the supplier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7">
            <a:extLst>
              <a:ext uri="{FF2B5EF4-FFF2-40B4-BE49-F238E27FC236}">
                <a16:creationId xmlns:a16="http://schemas.microsoft.com/office/drawing/2014/main" id="{D81FCF9F-286E-3BA2-5F43-754EC23843B8}"/>
              </a:ext>
            </a:extLst>
          </p:cNvPr>
          <p:cNvSpPr/>
          <p:nvPr/>
        </p:nvSpPr>
        <p:spPr>
          <a:xfrm>
            <a:off x="333986" y="2346158"/>
            <a:ext cx="5319299" cy="82559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>
                <a:solidFill>
                  <a:srgbClr val="008E4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 Control</a:t>
            </a:r>
          </a:p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request and risk assessment to approval and implementation</a:t>
            </a:r>
            <a:endParaRPr lang="en-US" sz="1800" b="0" i="0" u="none" strike="noStrike" kern="1200" cap="none" spc="0" baseline="0">
              <a:solidFill>
                <a:srgbClr val="275317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F99DE5C-BD0E-4829-38EE-FA7CD5AF1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33" y="4273715"/>
            <a:ext cx="11109991" cy="23509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1865E87-5322-7C07-EA6F-3B16EC800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939" y="107006"/>
            <a:ext cx="1383827" cy="100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97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8AFB35A3-A7EF-2256-C472-00642737F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E0CC6AB6-023C-B0ED-A453-E76ED5932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D287E637-59FD-3610-DE93-777E11D1F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E738CC2E-E4F9-D0E0-CD57-CCE2BD13B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0EF71E9C-20C9-5B19-107C-BE14480ED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893C3142-CA03-4D9E-D3D5-735CF5E6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F07AE988-97F3-C6AB-0113-345BC3587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823F5627-FA16-A10C-B3F2-2BD9229DF73A}"/>
              </a:ext>
            </a:extLst>
          </p:cNvPr>
          <p:cNvSpPr/>
          <p:nvPr/>
        </p:nvSpPr>
        <p:spPr>
          <a:xfrm>
            <a:off x="297234" y="2171036"/>
            <a:ext cx="5656953" cy="7863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Controlled batch records and document uploads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: Rounded Corners 17">
            <a:extLst>
              <a:ext uri="{FF2B5EF4-FFF2-40B4-BE49-F238E27FC236}">
                <a16:creationId xmlns:a16="http://schemas.microsoft.com/office/drawing/2014/main" id="{E9624500-A198-7B83-4FBE-36D12538DB2A}"/>
              </a:ext>
            </a:extLst>
          </p:cNvPr>
          <p:cNvSpPr/>
          <p:nvPr/>
        </p:nvSpPr>
        <p:spPr>
          <a:xfrm>
            <a:off x="297234" y="5232870"/>
            <a:ext cx="3482017" cy="7869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Metadata tracking with SHA-256 integrity checks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: Rounded Corners 21">
            <a:extLst>
              <a:ext uri="{FF2B5EF4-FFF2-40B4-BE49-F238E27FC236}">
                <a16:creationId xmlns:a16="http://schemas.microsoft.com/office/drawing/2014/main" id="{5082FDB2-A224-40DA-7B18-563915F27677}"/>
              </a:ext>
            </a:extLst>
          </p:cNvPr>
          <p:cNvSpPr/>
          <p:nvPr/>
        </p:nvSpPr>
        <p:spPr>
          <a:xfrm>
            <a:off x="299017" y="3067555"/>
            <a:ext cx="2654446" cy="833026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Time-limited external links, revocable at any time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2" name="Rectangle: Rounded Corners 29">
            <a:extLst>
              <a:ext uri="{FF2B5EF4-FFF2-40B4-BE49-F238E27FC236}">
                <a16:creationId xmlns:a16="http://schemas.microsoft.com/office/drawing/2014/main" id="{8E998CE2-6E2A-125E-86A0-EE610B4426B2}"/>
              </a:ext>
            </a:extLst>
          </p:cNvPr>
          <p:cNvSpPr/>
          <p:nvPr/>
        </p:nvSpPr>
        <p:spPr>
          <a:xfrm>
            <a:off x="3296457" y="3074494"/>
            <a:ext cx="2654446" cy="78694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PDF preview and version management</a:t>
            </a: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0BCC558C-ED8F-8612-854E-D9FC19685011}"/>
              </a:ext>
            </a:extLst>
          </p:cNvPr>
          <p:cNvSpPr/>
          <p:nvPr/>
        </p:nvSpPr>
        <p:spPr>
          <a:xfrm>
            <a:off x="308253" y="979770"/>
            <a:ext cx="5649108" cy="96597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Batch Data and Document Management</a:t>
            </a:r>
          </a:p>
        </p:txBody>
      </p:sp>
      <p:sp>
        <p:nvSpPr>
          <p:cNvPr id="17" name="Rectangle: Rounded Corners 29">
            <a:extLst>
              <a:ext uri="{FF2B5EF4-FFF2-40B4-BE49-F238E27FC236}">
                <a16:creationId xmlns:a16="http://schemas.microsoft.com/office/drawing/2014/main" id="{9F06043C-0A8B-0C57-353C-CD5E99A8F765}"/>
              </a:ext>
            </a:extLst>
          </p:cNvPr>
          <p:cNvSpPr/>
          <p:nvPr/>
        </p:nvSpPr>
        <p:spPr>
          <a:xfrm>
            <a:off x="300427" y="3971577"/>
            <a:ext cx="5660136" cy="7863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Periodic integrity verification of all stored data, following FDA 21 CFR Part 11 &amp; EU Annex 11 guidelines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B01EC8-E401-0AFF-E34D-BC7DE2F09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925" y="4835388"/>
            <a:ext cx="2152262" cy="15819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2EA773-8C78-91B6-AE04-1A4BBD34F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085" y="1011580"/>
            <a:ext cx="5958926" cy="14939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01E354-6002-9DC8-DEA8-E5F891AB87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921" y="2582967"/>
            <a:ext cx="5987090" cy="189043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1AD2902-C7F2-E65F-AF54-E6E797A89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003" y="4530902"/>
            <a:ext cx="5958926" cy="19308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9AB9CC-634C-971D-93D0-4F0020EE5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661" y="0"/>
            <a:ext cx="1283700" cy="9324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ABE2E927-91E8-C827-7DD8-4F639FE87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ECA2F5C1-2E47-3FDD-8F9F-959250E7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F5BB383E-3361-2CE7-06EE-F603F2576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43F264B8-EE27-BC22-CB5F-A8E4C895C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C374F728-F864-FDB8-1E6A-F3DD81E4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56DAEFC9-7767-D22F-C204-FAE5B9092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5F3E25D7-7B44-4091-C70D-E7A9A4D9E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7">
            <a:extLst>
              <a:ext uri="{FF2B5EF4-FFF2-40B4-BE49-F238E27FC236}">
                <a16:creationId xmlns:a16="http://schemas.microsoft.com/office/drawing/2014/main" id="{02D4B87F-1B25-9754-C8B0-C4F7CAAE985F}"/>
              </a:ext>
            </a:extLst>
          </p:cNvPr>
          <p:cNvSpPr/>
          <p:nvPr/>
        </p:nvSpPr>
        <p:spPr>
          <a:xfrm>
            <a:off x="297234" y="3445724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Signature blocks with user identity, timestamp and signature ID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0" name="Rectangle: Rounded Corners 29">
            <a:extLst>
              <a:ext uri="{FF2B5EF4-FFF2-40B4-BE49-F238E27FC236}">
                <a16:creationId xmlns:a16="http://schemas.microsoft.com/office/drawing/2014/main" id="{D8703AE3-EC94-7506-52FC-4246DD451223}"/>
              </a:ext>
            </a:extLst>
          </p:cNvPr>
          <p:cNvSpPr/>
          <p:nvPr/>
        </p:nvSpPr>
        <p:spPr>
          <a:xfrm>
            <a:off x="297234" y="4250378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Tamper-evident signed PDFs and audit-tracked signatures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: Rounded Corners 16">
            <a:extLst>
              <a:ext uri="{FF2B5EF4-FFF2-40B4-BE49-F238E27FC236}">
                <a16:creationId xmlns:a16="http://schemas.microsoft.com/office/drawing/2014/main" id="{60FF0899-E911-A433-267A-A3C6475CD79B}"/>
              </a:ext>
            </a:extLst>
          </p:cNvPr>
          <p:cNvSpPr/>
          <p:nvPr/>
        </p:nvSpPr>
        <p:spPr>
          <a:xfrm>
            <a:off x="297234" y="511762"/>
            <a:ext cx="4902839" cy="87208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Electronic Signatures</a:t>
            </a:r>
          </a:p>
        </p:txBody>
      </p:sp>
      <p:sp>
        <p:nvSpPr>
          <p:cNvPr id="14" name="Rectangle: Rounded Corners 17">
            <a:extLst>
              <a:ext uri="{FF2B5EF4-FFF2-40B4-BE49-F238E27FC236}">
                <a16:creationId xmlns:a16="http://schemas.microsoft.com/office/drawing/2014/main" id="{7C498314-E74B-9322-17A3-8272811CD24A}"/>
              </a:ext>
            </a:extLst>
          </p:cNvPr>
          <p:cNvSpPr/>
          <p:nvPr/>
        </p:nvSpPr>
        <p:spPr>
          <a:xfrm>
            <a:off x="294061" y="1829184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Users sign directly within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CosmoVault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7">
            <a:extLst>
              <a:ext uri="{FF2B5EF4-FFF2-40B4-BE49-F238E27FC236}">
                <a16:creationId xmlns:a16="http://schemas.microsoft.com/office/drawing/2014/main" id="{98FB74D5-8B56-90DD-B4E4-BB87AB1A3F54}"/>
              </a:ext>
            </a:extLst>
          </p:cNvPr>
          <p:cNvSpPr/>
          <p:nvPr/>
        </p:nvSpPr>
        <p:spPr>
          <a:xfrm>
            <a:off x="286344" y="2626568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Effortless signature requests for single or multiple participants</a:t>
            </a:r>
            <a:endParaRPr lang="en-US" sz="1800" b="0" i="0" u="none" strike="noStrike" kern="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16" name="Picture 17">
            <a:extLst>
              <a:ext uri="{FF2B5EF4-FFF2-40B4-BE49-F238E27FC236}">
                <a16:creationId xmlns:a16="http://schemas.microsoft.com/office/drawing/2014/main" id="{76E6A0C1-7F1B-F070-9BE9-78B5D9FF5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667" y="860299"/>
            <a:ext cx="5387653" cy="255353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sp>
        <p:nvSpPr>
          <p:cNvPr id="17" name="Rectangle: Rounded Corners 29">
            <a:extLst>
              <a:ext uri="{FF2B5EF4-FFF2-40B4-BE49-F238E27FC236}">
                <a16:creationId xmlns:a16="http://schemas.microsoft.com/office/drawing/2014/main" id="{2B918585-5522-F30F-8ACE-3EA7614F5E68}"/>
              </a:ext>
            </a:extLst>
          </p:cNvPr>
          <p:cNvSpPr/>
          <p:nvPr/>
        </p:nvSpPr>
        <p:spPr>
          <a:xfrm>
            <a:off x="286344" y="5073520"/>
            <a:ext cx="3778876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Preview the original and download the signed PDF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pic>
        <p:nvPicPr>
          <p:cNvPr id="18" name="Picture 20">
            <a:extLst>
              <a:ext uri="{FF2B5EF4-FFF2-40B4-BE49-F238E27FC236}">
                <a16:creationId xmlns:a16="http://schemas.microsoft.com/office/drawing/2014/main" id="{524D700F-8D0F-BDF7-E160-3B9E7AF8E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679" y="3507240"/>
            <a:ext cx="6370862" cy="146447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19" name="Picture 22">
            <a:extLst>
              <a:ext uri="{FF2B5EF4-FFF2-40B4-BE49-F238E27FC236}">
                <a16:creationId xmlns:a16="http://schemas.microsoft.com/office/drawing/2014/main" id="{3B0FF089-344E-A801-4CE5-54A814410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679" y="5051692"/>
            <a:ext cx="6370862" cy="135733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20" name="Picture 26">
            <a:extLst>
              <a:ext uri="{FF2B5EF4-FFF2-40B4-BE49-F238E27FC236}">
                <a16:creationId xmlns:a16="http://schemas.microsoft.com/office/drawing/2014/main" id="{3C47569F-9B2B-5415-2793-2265AD34AF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21" t="9813" r="4565" b="8706"/>
          <a:stretch>
            <a:fillRect/>
          </a:stretch>
        </p:blipFill>
        <p:spPr>
          <a:xfrm>
            <a:off x="4455523" y="2568494"/>
            <a:ext cx="1908334" cy="62367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557C282-A016-CB66-A598-B6531C92A7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2924" y="-77983"/>
            <a:ext cx="1299396" cy="9438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A5659790-E34D-9E54-7A89-23C30D6F5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4A657DF3-60A6-CE39-66B5-918C94809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B51F396D-2931-C86C-7383-A0FF95772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C3045389-6060-ED62-8875-9E42F73D8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B3230FBC-28ED-B173-57A2-1AB6A4A97F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EA920739-7EB5-AB6F-9656-CF685720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C8BA662C-46D9-97E7-BAAF-719ED1D2C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A2380E2F-5E90-02B3-F41B-CA8DA3C9D324}"/>
              </a:ext>
            </a:extLst>
          </p:cNvPr>
          <p:cNvSpPr/>
          <p:nvPr/>
        </p:nvSpPr>
        <p:spPr>
          <a:xfrm>
            <a:off x="297234" y="1284514"/>
            <a:ext cx="4297798" cy="199544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just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Every action is recorded: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Login, logout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Uploads, downloads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Document views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Signature events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Shared and revoked links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Changes in quality records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: Rounded Corners 17">
            <a:extLst>
              <a:ext uri="{FF2B5EF4-FFF2-40B4-BE49-F238E27FC236}">
                <a16:creationId xmlns:a16="http://schemas.microsoft.com/office/drawing/2014/main" id="{EDB450F3-FE1D-0CC3-3329-1B25445225D2}"/>
              </a:ext>
            </a:extLst>
          </p:cNvPr>
          <p:cNvSpPr/>
          <p:nvPr/>
        </p:nvSpPr>
        <p:spPr>
          <a:xfrm>
            <a:off x="6060634" y="4436714"/>
            <a:ext cx="5323673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0"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chemeClr val="bg1"/>
                </a:solidFill>
                <a:latin typeface="Calibri" pitchFamily="34"/>
                <a:ea typeface="Calibri" pitchFamily="34"/>
                <a:cs typeface="Calibri" pitchFamily="34"/>
              </a:rPr>
              <a:t>Exports audit logs as CSV or digitally signed PDF</a:t>
            </a:r>
            <a:endParaRPr lang="en-US" sz="1800" b="0" i="0" u="none" strike="noStrike" kern="1200" cap="none" spc="0" baseline="0">
              <a:solidFill>
                <a:schemeClr val="bg1"/>
              </a:solidFill>
              <a:uFillTx/>
              <a:latin typeface="Calibri" pitchFamily="34"/>
              <a:ea typeface="Calibri" pitchFamily="34"/>
              <a:cs typeface="Calibri" pitchFamily="34"/>
            </a:endParaRPr>
          </a:p>
        </p:txBody>
      </p:sp>
      <p:sp>
        <p:nvSpPr>
          <p:cNvPr id="11" name="Rectangle: Rounded Corners 29">
            <a:extLst>
              <a:ext uri="{FF2B5EF4-FFF2-40B4-BE49-F238E27FC236}">
                <a16:creationId xmlns:a16="http://schemas.microsoft.com/office/drawing/2014/main" id="{1E1DC3B5-11CD-F305-571F-3CE3CBAC0AD6}"/>
              </a:ext>
            </a:extLst>
          </p:cNvPr>
          <p:cNvSpPr/>
          <p:nvPr/>
        </p:nvSpPr>
        <p:spPr>
          <a:xfrm>
            <a:off x="6060634" y="5475180"/>
            <a:ext cx="5323673" cy="73528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19046" cap="flat">
            <a:solidFill>
              <a:srgbClr val="196B24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algn="ctr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Supports </a:t>
            </a: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FDA 21</a:t>
            </a:r>
            <a:r>
              <a:rPr lang="en-US" sz="1800" b="0" i="0" u="none" strike="noStrike" kern="1200" cap="none" spc="0" baseline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 CFR Part 11 &amp; </a:t>
            </a: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EU Annex</a:t>
            </a:r>
            <a:r>
              <a:rPr lang="en-US" sz="1800" b="0" i="0" u="none" strike="noStrike" kern="1200" cap="none" spc="0" baseline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rPr>
              <a:t> 11 traceability expectations</a:t>
            </a:r>
          </a:p>
        </p:txBody>
      </p:sp>
      <p:sp>
        <p:nvSpPr>
          <p:cNvPr id="14" name="Rectangle: Rounded Corners 16">
            <a:extLst>
              <a:ext uri="{FF2B5EF4-FFF2-40B4-BE49-F238E27FC236}">
                <a16:creationId xmlns:a16="http://schemas.microsoft.com/office/drawing/2014/main" id="{21A7233D-75CE-8F4F-E8C1-E69485B8762A}"/>
              </a:ext>
            </a:extLst>
          </p:cNvPr>
          <p:cNvSpPr/>
          <p:nvPr/>
        </p:nvSpPr>
        <p:spPr>
          <a:xfrm>
            <a:off x="297234" y="511762"/>
            <a:ext cx="4297798" cy="688177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96B24"/>
          </a:solidFill>
          <a:ln w="19046" cap="flat">
            <a:solidFill>
              <a:srgbClr val="05290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Audit Log</a:t>
            </a:r>
          </a:p>
        </p:txBody>
      </p:sp>
      <p:pic>
        <p:nvPicPr>
          <p:cNvPr id="16" name="Picture 20">
            <a:extLst>
              <a:ext uri="{FF2B5EF4-FFF2-40B4-BE49-F238E27FC236}">
                <a16:creationId xmlns:a16="http://schemas.microsoft.com/office/drawing/2014/main" id="{5FC636CC-DB98-3D2B-13F1-DC7864488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34" y="3438116"/>
            <a:ext cx="5035253" cy="304292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B09AA4-0E16-81DC-1B86-3F84F5465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01" y="1321992"/>
            <a:ext cx="6550809" cy="28279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B44618-DA86-2564-4F19-CE015FF89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037" y="69559"/>
            <a:ext cx="1360910" cy="9885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4">
            <a:extLst>
              <a:ext uri="{FF2B5EF4-FFF2-40B4-BE49-F238E27FC236}">
                <a16:creationId xmlns:a16="http://schemas.microsoft.com/office/drawing/2014/main" id="{747450A7-774E-CBFA-64DF-A34AFD8B4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8228008" y="8467"/>
            <a:ext cx="3810003" cy="3810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3" name="Straight Connector 16">
            <a:extLst>
              <a:ext uri="{FF2B5EF4-FFF2-40B4-BE49-F238E27FC236}">
                <a16:creationId xmlns:a16="http://schemas.microsoft.com/office/drawing/2014/main" id="{4D1FCED7-678C-6C96-1B13-2E5DE5FD1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6108173" y="91540"/>
            <a:ext cx="6080650" cy="6080660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4" name="Straight Connector 18">
            <a:extLst>
              <a:ext uri="{FF2B5EF4-FFF2-40B4-BE49-F238E27FC236}">
                <a16:creationId xmlns:a16="http://schemas.microsoft.com/office/drawing/2014/main" id="{D9070757-340E-8781-0A3F-7A461CC2E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235820" y="228600"/>
            <a:ext cx="4953003" cy="4953003"/>
          </a:xfrm>
          <a:prstGeom prst="straightConnector1">
            <a:avLst/>
          </a:prstGeom>
          <a:noFill/>
          <a:ln w="12701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5" name="Straight Connector 20">
            <a:extLst>
              <a:ext uri="{FF2B5EF4-FFF2-40B4-BE49-F238E27FC236}">
                <a16:creationId xmlns:a16="http://schemas.microsoft.com/office/drawing/2014/main" id="{2C65184A-728A-3497-7956-286763E2B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335838" y="32278"/>
            <a:ext cx="4852985" cy="4852986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cxnSp>
        <p:nvCxnSpPr>
          <p:cNvPr id="6" name="Straight Connector 22">
            <a:extLst>
              <a:ext uri="{FF2B5EF4-FFF2-40B4-BE49-F238E27FC236}">
                <a16:creationId xmlns:a16="http://schemas.microsoft.com/office/drawing/2014/main" id="{FD879DC8-B0A1-6B3F-EF9E-E01C61F18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Move="1" noResize="1"/>
          </p:cNvCxnSpPr>
          <p:nvPr/>
        </p:nvCxnSpPr>
        <p:spPr>
          <a:xfrm flipH="1">
            <a:off x="7845423" y="609603"/>
            <a:ext cx="4343400" cy="4343400"/>
          </a:xfrm>
          <a:prstGeom prst="straightConnector1">
            <a:avLst/>
          </a:prstGeom>
          <a:noFill/>
          <a:ln w="31747" cap="rnd">
            <a:solidFill>
              <a:srgbClr val="FFFFFF"/>
            </a:solidFill>
            <a:prstDash val="solid"/>
            <a:miter/>
          </a:ln>
        </p:spPr>
      </p:cxnSp>
      <p:sp>
        <p:nvSpPr>
          <p:cNvPr id="7" name="Rectangle 24">
            <a:extLst>
              <a:ext uri="{FF2B5EF4-FFF2-40B4-BE49-F238E27FC236}">
                <a16:creationId xmlns:a16="http://schemas.microsoft.com/office/drawing/2014/main" id="{C136B5D2-A9D0-DC8E-1CDC-CF4A8727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923" y="0"/>
            <a:ext cx="12191996" cy="6858000"/>
          </a:xfrm>
          <a:prstGeom prst="rect">
            <a:avLst/>
          </a:prstGeom>
          <a:solidFill>
            <a:srgbClr val="4A7B29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8" name="Snip Diagonal Corner Rectangle 6">
            <a:extLst>
              <a:ext uri="{FF2B5EF4-FFF2-40B4-BE49-F238E27FC236}">
                <a16:creationId xmlns:a16="http://schemas.microsoft.com/office/drawing/2014/main" id="{249A1A7B-EDA9-CDAC-C9AE-9E6FDB475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923" y="0"/>
            <a:ext cx="12191073" cy="6858000"/>
          </a:xfrm>
          <a:custGeom>
            <a:avLst/>
            <a:gdLst>
              <a:gd name="f0" fmla="val w"/>
              <a:gd name="f1" fmla="val h"/>
              <a:gd name="f2" fmla="val ss"/>
              <a:gd name="f3" fmla="val 0"/>
              <a:gd name="f4" fmla="val 37605"/>
              <a:gd name="f5" fmla="abs f0"/>
              <a:gd name="f6" fmla="abs f1"/>
              <a:gd name="f7" fmla="abs f2"/>
              <a:gd name="f8" fmla="?: f5 f0 1"/>
              <a:gd name="f9" fmla="?: f6 f1 1"/>
              <a:gd name="f10" fmla="?: f7 f2 1"/>
              <a:gd name="f11" fmla="*/ f8 1 21600"/>
              <a:gd name="f12" fmla="*/ f9 1 21600"/>
              <a:gd name="f13" fmla="*/ 21600 f8 1"/>
              <a:gd name="f14" fmla="*/ 21600 f9 1"/>
              <a:gd name="f15" fmla="min f12 f11"/>
              <a:gd name="f16" fmla="*/ f13 1 f10"/>
              <a:gd name="f17" fmla="*/ f14 1 f10"/>
              <a:gd name="f18" fmla="val f16"/>
              <a:gd name="f19" fmla="val f17"/>
              <a:gd name="f20" fmla="*/ f3 f15 1"/>
              <a:gd name="f21" fmla="+- f19 0 f3"/>
              <a:gd name="f22" fmla="+- f18 0 f3"/>
              <a:gd name="f23" fmla="*/ f18 f15 1"/>
              <a:gd name="f24" fmla="*/ f19 f15 1"/>
              <a:gd name="f25" fmla="min f22 f21"/>
              <a:gd name="f26" fmla="*/ f25 f3 1"/>
              <a:gd name="f27" fmla="*/ f25 f4 1"/>
              <a:gd name="f28" fmla="*/ f26 1 100000"/>
              <a:gd name="f29" fmla="*/ f27 1 100000"/>
              <a:gd name="f30" fmla="+- f18 0 f28"/>
              <a:gd name="f31" fmla="+- f19 0 f28"/>
              <a:gd name="f32" fmla="+- f18 0 f29"/>
              <a:gd name="f33" fmla="+- f19 0 f29"/>
              <a:gd name="f34" fmla="+- f28 0 f29"/>
              <a:gd name="f35" fmla="*/ f28 f15 1"/>
              <a:gd name="f36" fmla="*/ f29 f15 1"/>
              <a:gd name="f37" fmla="?: f34 f28 f29"/>
              <a:gd name="f38" fmla="*/ f32 f15 1"/>
              <a:gd name="f39" fmla="*/ f31 f15 1"/>
              <a:gd name="f40" fmla="*/ f30 f15 1"/>
              <a:gd name="f41" fmla="*/ f33 f15 1"/>
              <a:gd name="f42" fmla="*/ f37 1 2"/>
              <a:gd name="f43" fmla="+- f18 0 f42"/>
              <a:gd name="f44" fmla="+- f19 0 f42"/>
              <a:gd name="f45" fmla="*/ f42 f15 1"/>
              <a:gd name="f46" fmla="*/ f43 f15 1"/>
              <a:gd name="f47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5" t="f45" r="f46" b="f47"/>
            <a:pathLst>
              <a:path>
                <a:moveTo>
                  <a:pt x="f35" y="f20"/>
                </a:moveTo>
                <a:lnTo>
                  <a:pt x="f38" y="f20"/>
                </a:lnTo>
                <a:lnTo>
                  <a:pt x="f23" y="f36"/>
                </a:lnTo>
                <a:lnTo>
                  <a:pt x="f23" y="f39"/>
                </a:lnTo>
                <a:lnTo>
                  <a:pt x="f40" y="f24"/>
                </a:lnTo>
                <a:lnTo>
                  <a:pt x="f36" y="f24"/>
                </a:lnTo>
                <a:lnTo>
                  <a:pt x="f20" y="f41"/>
                </a:lnTo>
                <a:lnTo>
                  <a:pt x="f20" y="f35"/>
                </a:lnTo>
                <a:close/>
              </a:path>
            </a:pathLst>
          </a:cu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053DFED-960C-943D-B307-9F9335D08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46" y="0"/>
            <a:ext cx="8297457" cy="466061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Box 16">
            <a:extLst>
              <a:ext uri="{FF2B5EF4-FFF2-40B4-BE49-F238E27FC236}">
                <a16:creationId xmlns:a16="http://schemas.microsoft.com/office/drawing/2014/main" id="{9D3BAE9C-AA84-84E0-7A1C-3A7646E28724}"/>
              </a:ext>
            </a:extLst>
          </p:cNvPr>
          <p:cNvSpPr txBox="1"/>
          <p:nvPr/>
        </p:nvSpPr>
        <p:spPr>
          <a:xfrm>
            <a:off x="1735165" y="5124023"/>
            <a:ext cx="4820442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Thank you for your trust!</a:t>
            </a:r>
          </a:p>
        </p:txBody>
      </p:sp>
      <p:sp>
        <p:nvSpPr>
          <p:cNvPr id="13" name="Google Shape;384;p63">
            <a:extLst>
              <a:ext uri="{FF2B5EF4-FFF2-40B4-BE49-F238E27FC236}">
                <a16:creationId xmlns:a16="http://schemas.microsoft.com/office/drawing/2014/main" id="{EA98DF03-9787-90B0-3CBD-C7C38844642E}"/>
              </a:ext>
            </a:extLst>
          </p:cNvPr>
          <p:cNvSpPr txBox="1"/>
          <p:nvPr/>
        </p:nvSpPr>
        <p:spPr>
          <a:xfrm>
            <a:off x="8291212" y="2357368"/>
            <a:ext cx="3308034" cy="139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Contact us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info@smk-industrialtech.com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Tel. : +30 2106627334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FFFFFF"/>
                </a:solidFill>
                <a:uFillTx/>
                <a:latin typeface="Calibri" pitchFamily="34"/>
                <a:ea typeface="Calibri" pitchFamily="34"/>
                <a:cs typeface="Calibri" pitchFamily="34"/>
              </a:rPr>
              <a:t>www.smk-industrialtech.com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B13C56-3801-EC5B-CFE9-C134B0E59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776" y="144959"/>
            <a:ext cx="2101648" cy="15266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Application>Microsoft Office PowerPoint</Application>
  <PresentationFormat>Widescreen</PresentationFormat>
  <Slides>9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Mirto Seresioti</dc:creator>
  <cp:revision>3</cp:revision>
  <dcterms:created xsi:type="dcterms:W3CDTF">2026-10-07T08:12:07Z</dcterms:created>
  <dcterms:modified xsi:type="dcterms:W3CDTF">2026-10-08T13:02:06Z</dcterms:modified>
</cp:coreProperties>
</file>